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80" autoAdjust="0"/>
  </p:normalViewPr>
  <p:slideViewPr>
    <p:cSldViewPr>
      <p:cViewPr varScale="1">
        <p:scale>
          <a:sx n="63" d="100"/>
          <a:sy n="63" d="100"/>
        </p:scale>
        <p:origin x="-8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13D3F0-C68C-4C27-BEC2-E980FA125426}" type="datetimeFigureOut">
              <a:rPr lang="en-US" smtClean="0"/>
              <a:t>12/28/2022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084D7D-CAD5-4479-850B-CCEFD8F57D9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n-BD" dirty="0" smtClean="0"/>
          </a:p>
        </p:txBody>
      </p:sp>
      <p:sp>
        <p:nvSpPr>
          <p:cNvPr id="4" name="Slide Number Placeholder 3"/>
          <p:cNvSpPr>
            <a:spLocks noGrp="1"/>
          </p:cNvSpPr>
          <p:nvPr>
            <p:ph type="sldNum" sz="quarter" idx="10"/>
          </p:nvPr>
        </p:nvSpPr>
        <p:spPr/>
        <p:txBody>
          <a:bodyPr/>
          <a:lstStyle/>
          <a:p>
            <a:fld id="{DF084D7D-CAD5-4479-850B-CCEFD8F57D94}"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A3508E-06E2-4463-B7CB-BABC5EAD5B16}" type="datetimeFigureOut">
              <a:rPr lang="en-US" smtClean="0"/>
              <a:t>12/28/2022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22C22-5856-46FF-A280-607E105437B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A3508E-06E2-4463-B7CB-BABC5EAD5B16}" type="datetimeFigureOut">
              <a:rPr lang="en-US" smtClean="0"/>
              <a:t>12/28/2022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22C22-5856-46FF-A280-607E105437B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A3508E-06E2-4463-B7CB-BABC5EAD5B16}" type="datetimeFigureOut">
              <a:rPr lang="en-US" smtClean="0"/>
              <a:t>12/28/2022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22C22-5856-46FF-A280-607E105437B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A3508E-06E2-4463-B7CB-BABC5EAD5B16}" type="datetimeFigureOut">
              <a:rPr lang="en-US" smtClean="0"/>
              <a:t>12/28/2022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22C22-5856-46FF-A280-607E105437B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A3508E-06E2-4463-B7CB-BABC5EAD5B16}" type="datetimeFigureOut">
              <a:rPr lang="en-US" smtClean="0"/>
              <a:t>12/28/2022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22C22-5856-46FF-A280-607E105437B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A3508E-06E2-4463-B7CB-BABC5EAD5B16}" type="datetimeFigureOut">
              <a:rPr lang="en-US" smtClean="0"/>
              <a:t>12/28/2022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922C22-5856-46FF-A280-607E105437B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A3508E-06E2-4463-B7CB-BABC5EAD5B16}" type="datetimeFigureOut">
              <a:rPr lang="en-US" smtClean="0"/>
              <a:t>12/28/2022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922C22-5856-46FF-A280-607E105437B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A3508E-06E2-4463-B7CB-BABC5EAD5B16}" type="datetimeFigureOut">
              <a:rPr lang="en-US" smtClean="0"/>
              <a:t>12/28/2022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922C22-5856-46FF-A280-607E105437B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A3508E-06E2-4463-B7CB-BABC5EAD5B16}" type="datetimeFigureOut">
              <a:rPr lang="en-US" smtClean="0"/>
              <a:t>12/28/2022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922C22-5856-46FF-A280-607E105437B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A3508E-06E2-4463-B7CB-BABC5EAD5B16}" type="datetimeFigureOut">
              <a:rPr lang="en-US" smtClean="0"/>
              <a:t>12/28/2022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922C22-5856-46FF-A280-607E105437B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A3508E-06E2-4463-B7CB-BABC5EAD5B16}" type="datetimeFigureOut">
              <a:rPr lang="en-US" smtClean="0"/>
              <a:t>12/28/2022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922C22-5856-46FF-A280-607E105437B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A3508E-06E2-4463-B7CB-BABC5EAD5B16}" type="datetimeFigureOut">
              <a:rPr lang="en-US" smtClean="0"/>
              <a:t>12/28/2022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922C22-5856-46FF-A280-607E105437B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bn.wikipedia.org/wiki/%E0%A6%AC%E0%A7%87%E0%A6%99%E0%A7%8D%E0%A6%97%E0%A6%B2_%E0%A6%AA%E0%A7%8D%E0%A6%B0%E0%A7%87%E0%A6%B8%E0%A6%BF%E0%A6%A1%E0%A7%87%E0%A6%A8%E0%A7%8D%E0%A6%B8%E0%A6%BF" TargetMode="External"/><Relationship Id="rId2" Type="http://schemas.openxmlformats.org/officeDocument/2006/relationships/hyperlink" Target="https://bn.wikipedia.org/wiki/%E0%A6%95%E0%A6%B2%E0%A6%95%E0%A6%BE%E0%A6%A4%E0%A6%BE" TargetMode="External"/><Relationship Id="rId1" Type="http://schemas.openxmlformats.org/officeDocument/2006/relationships/slideLayout" Target="../slideLayouts/slideLayout7.xml"/><Relationship Id="rId4" Type="http://schemas.openxmlformats.org/officeDocument/2006/relationships/hyperlink" Target="https://bn.wikipedia.org/wiki/%E0%A6%AC%E0%A7%8D%E0%A6%B0%E0%A6%BF%E0%A6%9F%E0%A6%BF%E0%A6%B6_%E0%A6%AD%E0%A6%BE%E0%A6%B0%E0%A6%A4"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bn.wikipedia.org/wiki/%E0%A6%AC%E0%A6%BF%E0%A6%B9%E0%A6%BE%E0%A6%B0%E0%A7%80%E0%A6%B2%E0%A6%BE%E0%A6%B2_%E0%A6%9A%E0%A6%95%E0%A7%8D%E0%A6%B0%E0%A6%AC%E0%A6%B0%E0%A7%8D%E0%A6%A4%E0%A7%80" TargetMode="External"/><Relationship Id="rId2" Type="http://schemas.openxmlformats.org/officeDocument/2006/relationships/hyperlink" Target="https://bn.wikipedia.org/wiki/%E0%A6%B0%E0%A6%AC%E0%A7%80%E0%A6%A8%E0%A7%8D%E0%A6%A6%E0%A7%8D%E0%A6%B0%E0%A6%A8%E0%A6%BE%E0%A6%A5"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bn.wikipedia.org/wiki/%E0%A6%B0%E0%A6%AC%E0%A7%80%E0%A6%A8%E0%A7%8D%E0%A6%A6%E0%A7%8D%E0%A6%B0%E0%A6%A8%E0%A6%BE%E0%A6%A5_%E0%A6%A0%E0%A6%BE%E0%A6%95%E0%A7%81%E0%A6%B0"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tx2">
                    <a:lumMod val="60000"/>
                    <a:lumOff val="40000"/>
                  </a:schemeClr>
                </a:solidFill>
              </a:rPr>
              <a:t>3RE SEM, CC-7</a:t>
            </a:r>
            <a:br>
              <a:rPr lang="en-US" dirty="0" smtClean="0">
                <a:solidFill>
                  <a:schemeClr val="tx2">
                    <a:lumMod val="60000"/>
                    <a:lumOff val="40000"/>
                  </a:schemeClr>
                </a:solidFill>
              </a:rPr>
            </a:br>
            <a:r>
              <a:rPr lang="en-US" dirty="0" smtClean="0">
                <a:solidFill>
                  <a:schemeClr val="tx2">
                    <a:lumMod val="60000"/>
                    <a:lumOff val="40000"/>
                  </a:schemeClr>
                </a:solidFill>
              </a:rPr>
              <a:t>AM</a:t>
            </a:r>
            <a:endParaRPr lang="en-US" dirty="0">
              <a:solidFill>
                <a:schemeClr val="tx2">
                  <a:lumMod val="60000"/>
                  <a:lumOff val="40000"/>
                </a:schemeClr>
              </a:solidFill>
            </a:endParaRPr>
          </a:p>
        </p:txBody>
      </p:sp>
      <p:sp>
        <p:nvSpPr>
          <p:cNvPr id="3" name="Subtitle 2"/>
          <p:cNvSpPr>
            <a:spLocks noGrp="1"/>
          </p:cNvSpPr>
          <p:nvPr>
            <p:ph type="subTitle" idx="1"/>
          </p:nvPr>
        </p:nvSpPr>
        <p:spPr/>
        <p:txBody>
          <a:bodyPr/>
          <a:lstStyle/>
          <a:p>
            <a:r>
              <a:rPr lang="bn-BD" dirty="0" smtClean="0">
                <a:solidFill>
                  <a:schemeClr val="accent6">
                    <a:lumMod val="50000"/>
                  </a:schemeClr>
                </a:solidFill>
              </a:rPr>
              <a:t>সারদামঙ্গল</a:t>
            </a:r>
            <a:endParaRPr lang="en-US" dirty="0">
              <a:solidFill>
                <a:schemeClr val="accent6">
                  <a:lumMod val="50000"/>
                </a:schemeClr>
              </a:solidFill>
            </a:endParaRPr>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BD" dirty="0" smtClean="0">
                <a:solidFill>
                  <a:schemeClr val="accent6">
                    <a:lumMod val="50000"/>
                  </a:schemeClr>
                </a:solidFill>
              </a:rPr>
              <a:t>সারদামঙ্গল</a:t>
            </a:r>
            <a:endParaRPr lang="en-US" dirty="0"/>
          </a:p>
        </p:txBody>
      </p:sp>
      <p:pic>
        <p:nvPicPr>
          <p:cNvPr id="4" name="Content Placeholder 3" descr="images.jpg"/>
          <p:cNvPicPr>
            <a:picLocks noGrp="1" noChangeAspect="1"/>
          </p:cNvPicPr>
          <p:nvPr>
            <p:ph idx="1"/>
          </p:nvPr>
        </p:nvPicPr>
        <p:blipFill>
          <a:blip r:embed="rId2"/>
          <a:stretch>
            <a:fillRect/>
          </a:stretch>
        </p:blipFill>
        <p:spPr>
          <a:xfrm>
            <a:off x="0" y="1708150"/>
            <a:ext cx="8763000" cy="5988050"/>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ownload.jpg"/>
          <p:cNvPicPr>
            <a:picLocks noChangeAspect="1"/>
          </p:cNvPicPr>
          <p:nvPr/>
        </p:nvPicPr>
        <p:blipFill>
          <a:blip r:embed="rId2"/>
          <a:stretch>
            <a:fillRect/>
          </a:stretch>
        </p:blipFill>
        <p:spPr>
          <a:xfrm>
            <a:off x="838200" y="359340"/>
            <a:ext cx="7162800" cy="5941278"/>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762000"/>
          <a:ext cx="8458200" cy="5257800"/>
        </p:xfrm>
        <a:graphic>
          <a:graphicData uri="http://schemas.openxmlformats.org/drawingml/2006/table">
            <a:tbl>
              <a:tblPr/>
              <a:tblGrid>
                <a:gridCol w="4229100"/>
                <a:gridCol w="4229100"/>
              </a:tblGrid>
              <a:tr h="537086">
                <a:tc gridSpan="2">
                  <a:txBody>
                    <a:bodyPr/>
                    <a:lstStyle/>
                    <a:p>
                      <a:pPr marL="0" marR="0" algn="just">
                        <a:lnSpc>
                          <a:spcPts val="1800"/>
                        </a:lnSpc>
                        <a:spcBef>
                          <a:spcPts val="600"/>
                        </a:spcBef>
                        <a:spcAft>
                          <a:spcPts val="600"/>
                        </a:spcAft>
                      </a:pPr>
                      <a:endParaRPr lang="en-US" sz="1100" dirty="0">
                        <a:latin typeface="Calibri"/>
                        <a:ea typeface="Calibri"/>
                        <a:cs typeface="Vrinda"/>
                      </a:endParaRPr>
                    </a:p>
                  </a:txBody>
                  <a:tcPr marL="30480" marR="30480" marT="30480" marB="30480">
                    <a:lnL>
                      <a:noFill/>
                    </a:lnL>
                    <a:lnR>
                      <a:noFill/>
                    </a:lnR>
                    <a:lnT>
                      <a:noFill/>
                    </a:lnT>
                    <a:lnB>
                      <a:noFill/>
                    </a:lnB>
                    <a:solidFill>
                      <a:srgbClr val="F8F9FA"/>
                    </a:solidFill>
                  </a:tcPr>
                </a:tc>
                <a:tc hMerge="1">
                  <a:txBody>
                    <a:bodyPr/>
                    <a:lstStyle/>
                    <a:p>
                      <a:endParaRPr lang="en-US"/>
                    </a:p>
                  </a:txBody>
                  <a:tcPr/>
                </a:tc>
              </a:tr>
              <a:tr h="2091814">
                <a:tc>
                  <a:txBody>
                    <a:bodyPr/>
                    <a:lstStyle/>
                    <a:p>
                      <a:pPr marL="0" marR="0" algn="just">
                        <a:lnSpc>
                          <a:spcPts val="1800"/>
                        </a:lnSpc>
                        <a:spcBef>
                          <a:spcPts val="600"/>
                        </a:spcBef>
                        <a:spcAft>
                          <a:spcPts val="600"/>
                        </a:spcAft>
                      </a:pPr>
                      <a:r>
                        <a:rPr lang="bn-BD" sz="2400" b="1" dirty="0">
                          <a:solidFill>
                            <a:srgbClr val="000000"/>
                          </a:solidFill>
                          <a:latin typeface="Calibri"/>
                          <a:ea typeface="Times New Roman"/>
                          <a:cs typeface="Kalpurush"/>
                        </a:rPr>
                        <a:t>জন্ম</a:t>
                      </a:r>
                      <a:endParaRPr lang="en-US" sz="2400" dirty="0">
                        <a:latin typeface="Calibri"/>
                        <a:ea typeface="Calibri"/>
                        <a:cs typeface="Vrinda"/>
                      </a:endParaRPr>
                    </a:p>
                  </a:txBody>
                  <a:tcPr marL="30480" marR="30480" marT="30480" marB="30480">
                    <a:lnL>
                      <a:noFill/>
                    </a:lnL>
                    <a:lnR>
                      <a:noFill/>
                    </a:lnR>
                    <a:lnT>
                      <a:noFill/>
                    </a:lnT>
                    <a:lnB>
                      <a:noFill/>
                    </a:lnB>
                    <a:solidFill>
                      <a:srgbClr val="F8F9FA"/>
                    </a:solidFill>
                  </a:tcPr>
                </a:tc>
                <a:tc>
                  <a:txBody>
                    <a:bodyPr/>
                    <a:lstStyle/>
                    <a:p>
                      <a:pPr marL="0" marR="0" algn="just">
                        <a:lnSpc>
                          <a:spcPts val="1800"/>
                        </a:lnSpc>
                        <a:spcBef>
                          <a:spcPts val="600"/>
                        </a:spcBef>
                        <a:spcAft>
                          <a:spcPts val="600"/>
                        </a:spcAft>
                      </a:pPr>
                      <a:r>
                        <a:rPr lang="bn-BD" sz="2800" dirty="0">
                          <a:solidFill>
                            <a:srgbClr val="000000"/>
                          </a:solidFill>
                          <a:latin typeface="Calibri"/>
                          <a:ea typeface="Times New Roman"/>
                          <a:cs typeface="Kalpurush"/>
                        </a:rPr>
                        <a:t>২১ মে ১৮৩৫</a:t>
                      </a:r>
                      <a:endParaRPr lang="en-US" sz="2800" dirty="0">
                        <a:latin typeface="Calibri"/>
                        <a:ea typeface="Calibri"/>
                        <a:cs typeface="Vrinda"/>
                      </a:endParaRPr>
                    </a:p>
                    <a:p>
                      <a:pPr marL="0" marR="0" algn="just">
                        <a:lnSpc>
                          <a:spcPts val="1800"/>
                        </a:lnSpc>
                        <a:spcBef>
                          <a:spcPts val="600"/>
                        </a:spcBef>
                        <a:spcAft>
                          <a:spcPts val="600"/>
                        </a:spcAft>
                      </a:pPr>
                      <a:r>
                        <a:rPr lang="bn-BD" sz="1200" u="sng" dirty="0">
                          <a:solidFill>
                            <a:srgbClr val="3366CC"/>
                          </a:solidFill>
                          <a:latin typeface="Kalpurush"/>
                          <a:ea typeface="Times New Roman"/>
                          <a:cs typeface="Vrinda"/>
                          <a:hlinkClick r:id="rId2" tooltip="কলকাতা"/>
                        </a:rPr>
                        <a:t>কলকাতা</a:t>
                      </a:r>
                      <a:r>
                        <a:rPr lang="en-US" sz="1200" dirty="0">
                          <a:solidFill>
                            <a:srgbClr val="000000"/>
                          </a:solidFill>
                          <a:latin typeface="Kalpurush"/>
                          <a:ea typeface="Times New Roman"/>
                          <a:cs typeface="Vrinda"/>
                        </a:rPr>
                        <a:t>,</a:t>
                      </a:r>
                      <a:r>
                        <a:rPr lang="bn-BD" sz="1200" u="sng" dirty="0">
                          <a:solidFill>
                            <a:srgbClr val="3366CC"/>
                          </a:solidFill>
                          <a:latin typeface="Kalpurush"/>
                          <a:ea typeface="Times New Roman"/>
                          <a:cs typeface="Vrinda"/>
                          <a:hlinkClick r:id="rId3" tooltip="বেঙ্গল প্রেসিডেন্সি"/>
                        </a:rPr>
                        <a:t>বেঙ্গল প্রেসিডেন্সি</a:t>
                      </a:r>
                      <a:r>
                        <a:rPr lang="en-US" sz="1200" dirty="0">
                          <a:solidFill>
                            <a:srgbClr val="000000"/>
                          </a:solidFill>
                          <a:latin typeface="Kalpurush"/>
                          <a:ea typeface="Times New Roman"/>
                          <a:cs typeface="Vrinda"/>
                        </a:rPr>
                        <a:t>,</a:t>
                      </a:r>
                      <a:r>
                        <a:rPr lang="bn-BD" sz="1200" u="sng" dirty="0">
                          <a:solidFill>
                            <a:srgbClr val="3366CC"/>
                          </a:solidFill>
                          <a:latin typeface="Kalpurush"/>
                          <a:ea typeface="Times New Roman"/>
                          <a:cs typeface="Vrinda"/>
                          <a:hlinkClick r:id="rId4" tooltip="ব্রিটিশ ভারত"/>
                        </a:rPr>
                        <a:t>ব্রিটিশ ভারত</a:t>
                      </a:r>
                      <a:endParaRPr lang="en-US" sz="1200" dirty="0">
                        <a:latin typeface="Calibri"/>
                        <a:ea typeface="Calibri"/>
                        <a:cs typeface="Vrinda"/>
                      </a:endParaRPr>
                    </a:p>
                  </a:txBody>
                  <a:tcPr marL="30480" marR="30480" marT="30480" marB="30480">
                    <a:lnL>
                      <a:noFill/>
                    </a:lnL>
                    <a:lnR>
                      <a:noFill/>
                    </a:lnR>
                    <a:lnT>
                      <a:noFill/>
                    </a:lnT>
                    <a:lnB>
                      <a:noFill/>
                    </a:lnB>
                    <a:solidFill>
                      <a:srgbClr val="F8F9FA"/>
                    </a:solidFill>
                  </a:tcPr>
                </a:tc>
              </a:tr>
              <a:tr h="2091814">
                <a:tc>
                  <a:txBody>
                    <a:bodyPr/>
                    <a:lstStyle/>
                    <a:p>
                      <a:pPr marL="0" marR="0" algn="just">
                        <a:lnSpc>
                          <a:spcPts val="1800"/>
                        </a:lnSpc>
                        <a:spcBef>
                          <a:spcPts val="600"/>
                        </a:spcBef>
                        <a:spcAft>
                          <a:spcPts val="600"/>
                        </a:spcAft>
                      </a:pPr>
                      <a:r>
                        <a:rPr lang="bn-BD" sz="2000" b="1" dirty="0">
                          <a:solidFill>
                            <a:srgbClr val="000000"/>
                          </a:solidFill>
                          <a:latin typeface="Calibri"/>
                          <a:ea typeface="Times New Roman"/>
                          <a:cs typeface="Kalpurush"/>
                        </a:rPr>
                        <a:t>মৃত্যু</a:t>
                      </a:r>
                      <a:endParaRPr lang="en-US" sz="2000" dirty="0">
                        <a:latin typeface="Calibri"/>
                        <a:ea typeface="Calibri"/>
                        <a:cs typeface="Vrinda"/>
                      </a:endParaRPr>
                    </a:p>
                  </a:txBody>
                  <a:tcPr marL="30480" marR="30480" marT="30480" marB="30480">
                    <a:lnL>
                      <a:noFill/>
                    </a:lnL>
                    <a:lnR>
                      <a:noFill/>
                    </a:lnR>
                    <a:lnT>
                      <a:noFill/>
                    </a:lnT>
                    <a:lnB>
                      <a:noFill/>
                    </a:lnB>
                    <a:solidFill>
                      <a:srgbClr val="F8F9FA"/>
                    </a:solidFill>
                  </a:tcPr>
                </a:tc>
                <a:tc>
                  <a:txBody>
                    <a:bodyPr/>
                    <a:lstStyle/>
                    <a:p>
                      <a:pPr marL="0" marR="0" algn="just">
                        <a:lnSpc>
                          <a:spcPts val="1800"/>
                        </a:lnSpc>
                        <a:spcBef>
                          <a:spcPts val="600"/>
                        </a:spcBef>
                        <a:spcAft>
                          <a:spcPts val="600"/>
                        </a:spcAft>
                      </a:pPr>
                      <a:r>
                        <a:rPr lang="bn-BD" sz="2800" dirty="0">
                          <a:solidFill>
                            <a:srgbClr val="000000"/>
                          </a:solidFill>
                          <a:latin typeface="Calibri"/>
                          <a:ea typeface="Times New Roman"/>
                          <a:cs typeface="Kalpurush"/>
                        </a:rPr>
                        <a:t>২৪ মে ১৮৯৪</a:t>
                      </a:r>
                      <a:r>
                        <a:rPr lang="en-US" sz="2800" dirty="0">
                          <a:solidFill>
                            <a:srgbClr val="000000"/>
                          </a:solidFill>
                          <a:latin typeface="Times New Roman"/>
                          <a:ea typeface="Times New Roman"/>
                          <a:cs typeface="Kalpurush"/>
                        </a:rPr>
                        <a:t> </a:t>
                      </a:r>
                      <a:r>
                        <a:rPr lang="en-US" sz="2800" dirty="0">
                          <a:solidFill>
                            <a:srgbClr val="000000"/>
                          </a:solidFill>
                          <a:latin typeface="Kalpurush"/>
                          <a:ea typeface="Times New Roman"/>
                          <a:cs typeface="Vrinda"/>
                        </a:rPr>
                        <a:t>(</a:t>
                      </a:r>
                      <a:r>
                        <a:rPr lang="bn-BD" sz="2800" dirty="0">
                          <a:solidFill>
                            <a:srgbClr val="000000"/>
                          </a:solidFill>
                          <a:latin typeface="Kalpurush"/>
                          <a:ea typeface="Times New Roman"/>
                          <a:cs typeface="Vrinda"/>
                        </a:rPr>
                        <a:t>বয়স</a:t>
                      </a:r>
                      <a:r>
                        <a:rPr lang="en-US" sz="2800" dirty="0">
                          <a:solidFill>
                            <a:srgbClr val="000000"/>
                          </a:solidFill>
                          <a:latin typeface="Times New Roman"/>
                          <a:ea typeface="Times New Roman"/>
                          <a:cs typeface="Kalpurush"/>
                        </a:rPr>
                        <a:t> </a:t>
                      </a:r>
                      <a:r>
                        <a:rPr lang="bn-BD" sz="2800" dirty="0">
                          <a:solidFill>
                            <a:srgbClr val="000000"/>
                          </a:solidFill>
                          <a:latin typeface="Calibri"/>
                          <a:ea typeface="Times New Roman"/>
                          <a:cs typeface="Kalpurush"/>
                        </a:rPr>
                        <a:t>৫৯)</a:t>
                      </a:r>
                      <a:endParaRPr lang="en-US" sz="2800" dirty="0">
                        <a:latin typeface="Calibri"/>
                        <a:ea typeface="Calibri"/>
                        <a:cs typeface="Vrinda"/>
                      </a:endParaRPr>
                    </a:p>
                    <a:p>
                      <a:pPr marL="0" marR="0" algn="just">
                        <a:lnSpc>
                          <a:spcPts val="1800"/>
                        </a:lnSpc>
                        <a:spcBef>
                          <a:spcPts val="600"/>
                        </a:spcBef>
                        <a:spcAft>
                          <a:spcPts val="600"/>
                        </a:spcAft>
                      </a:pPr>
                      <a:r>
                        <a:rPr lang="bn-BD" sz="1100" u="sng" dirty="0">
                          <a:solidFill>
                            <a:srgbClr val="3366CC"/>
                          </a:solidFill>
                          <a:latin typeface="Kalpurush"/>
                          <a:ea typeface="Times New Roman"/>
                          <a:cs typeface="Vrinda"/>
                          <a:hlinkClick r:id="rId2" tooltip="কলকাতা"/>
                        </a:rPr>
                        <a:t>কলকাতা</a:t>
                      </a:r>
                      <a:r>
                        <a:rPr lang="en-US" sz="900" dirty="0">
                          <a:solidFill>
                            <a:srgbClr val="000000"/>
                          </a:solidFill>
                          <a:latin typeface="Kalpurush"/>
                          <a:ea typeface="Times New Roman"/>
                          <a:cs typeface="Vrinda"/>
                        </a:rPr>
                        <a:t>,</a:t>
                      </a:r>
                      <a:r>
                        <a:rPr lang="bn-BD" sz="1100" u="sng" dirty="0">
                          <a:solidFill>
                            <a:srgbClr val="3366CC"/>
                          </a:solidFill>
                          <a:latin typeface="Kalpurush"/>
                          <a:ea typeface="Times New Roman"/>
                          <a:cs typeface="Vrinda"/>
                          <a:hlinkClick r:id="rId3" tooltip="বেঙ্গল প্রেসিডেন্সি"/>
                        </a:rPr>
                        <a:t>বেঙ্গল প্রেসিডেন্সি</a:t>
                      </a:r>
                      <a:r>
                        <a:rPr lang="en-US" sz="900" dirty="0">
                          <a:solidFill>
                            <a:srgbClr val="000000"/>
                          </a:solidFill>
                          <a:latin typeface="Kalpurush"/>
                          <a:ea typeface="Times New Roman"/>
                          <a:cs typeface="Vrinda"/>
                        </a:rPr>
                        <a:t>,</a:t>
                      </a:r>
                      <a:r>
                        <a:rPr lang="bn-BD" sz="1100" u="sng" dirty="0">
                          <a:solidFill>
                            <a:srgbClr val="3366CC"/>
                          </a:solidFill>
                          <a:latin typeface="Kalpurush"/>
                          <a:ea typeface="Times New Roman"/>
                          <a:cs typeface="Vrinda"/>
                          <a:hlinkClick r:id="rId4" tooltip="ব্রিটিশ ভারত"/>
                        </a:rPr>
                        <a:t>ব্রিটিশ ভারত</a:t>
                      </a:r>
                      <a:endParaRPr lang="en-US" sz="1100" dirty="0">
                        <a:latin typeface="Calibri"/>
                        <a:ea typeface="Calibri"/>
                        <a:cs typeface="Vrinda"/>
                      </a:endParaRPr>
                    </a:p>
                  </a:txBody>
                  <a:tcPr marL="30480" marR="30480" marT="30480" marB="30480">
                    <a:lnL>
                      <a:noFill/>
                    </a:lnL>
                    <a:lnR>
                      <a:noFill/>
                    </a:lnR>
                    <a:lnT>
                      <a:noFill/>
                    </a:lnT>
                    <a:lnB>
                      <a:noFill/>
                    </a:lnB>
                    <a:solidFill>
                      <a:srgbClr val="F8F9FA"/>
                    </a:solidFill>
                  </a:tcPr>
                </a:tc>
              </a:tr>
              <a:tr h="537086">
                <a:tc>
                  <a:txBody>
                    <a:bodyPr/>
                    <a:lstStyle/>
                    <a:p>
                      <a:pPr marL="0" marR="0" algn="just">
                        <a:lnSpc>
                          <a:spcPts val="1800"/>
                        </a:lnSpc>
                        <a:spcBef>
                          <a:spcPts val="600"/>
                        </a:spcBef>
                        <a:spcAft>
                          <a:spcPts val="600"/>
                        </a:spcAft>
                      </a:pPr>
                      <a:r>
                        <a:rPr lang="bn-BD" sz="2000" b="1" dirty="0">
                          <a:solidFill>
                            <a:srgbClr val="000000"/>
                          </a:solidFill>
                          <a:latin typeface="Calibri"/>
                          <a:ea typeface="Times New Roman"/>
                          <a:cs typeface="Kalpurush"/>
                        </a:rPr>
                        <a:t>পেশা</a:t>
                      </a:r>
                      <a:endParaRPr lang="en-US" sz="2000" dirty="0">
                        <a:latin typeface="Calibri"/>
                        <a:ea typeface="Calibri"/>
                        <a:cs typeface="Vrinda"/>
                      </a:endParaRPr>
                    </a:p>
                  </a:txBody>
                  <a:tcPr marL="30480" marR="30480" marT="30480" marB="30480">
                    <a:lnL>
                      <a:noFill/>
                    </a:lnL>
                    <a:lnR>
                      <a:noFill/>
                    </a:lnR>
                    <a:lnT>
                      <a:noFill/>
                    </a:lnT>
                    <a:lnB>
                      <a:noFill/>
                    </a:lnB>
                    <a:solidFill>
                      <a:srgbClr val="F8F9FA"/>
                    </a:solidFill>
                  </a:tcPr>
                </a:tc>
                <a:tc>
                  <a:txBody>
                    <a:bodyPr/>
                    <a:lstStyle/>
                    <a:p>
                      <a:pPr marL="0" marR="0" algn="just">
                        <a:lnSpc>
                          <a:spcPts val="1800"/>
                        </a:lnSpc>
                        <a:spcBef>
                          <a:spcPts val="600"/>
                        </a:spcBef>
                        <a:spcAft>
                          <a:spcPts val="600"/>
                        </a:spcAft>
                      </a:pPr>
                      <a:r>
                        <a:rPr lang="bn-BD" sz="2800" dirty="0">
                          <a:solidFill>
                            <a:srgbClr val="000000"/>
                          </a:solidFill>
                          <a:latin typeface="Calibri"/>
                          <a:ea typeface="Times New Roman"/>
                          <a:cs typeface="Kalpurush"/>
                        </a:rPr>
                        <a:t>কবি</a:t>
                      </a:r>
                      <a:r>
                        <a:rPr lang="en-US" sz="2800" dirty="0">
                          <a:solidFill>
                            <a:srgbClr val="000000"/>
                          </a:solidFill>
                          <a:latin typeface="Kalpurush"/>
                          <a:ea typeface="Times New Roman"/>
                          <a:cs typeface="Vrinda"/>
                        </a:rPr>
                        <a:t>, </a:t>
                      </a:r>
                      <a:r>
                        <a:rPr lang="bn-BD" sz="2800" dirty="0">
                          <a:solidFill>
                            <a:srgbClr val="000000"/>
                          </a:solidFill>
                          <a:latin typeface="Kalpurush"/>
                          <a:ea typeface="Times New Roman"/>
                          <a:cs typeface="Vrinda"/>
                        </a:rPr>
                        <a:t>সাংবাদিক</a:t>
                      </a:r>
                      <a:endParaRPr lang="en-US" sz="2800" dirty="0">
                        <a:latin typeface="Calibri"/>
                        <a:ea typeface="Calibri"/>
                        <a:cs typeface="Vrinda"/>
                      </a:endParaRPr>
                    </a:p>
                  </a:txBody>
                  <a:tcPr marL="30480" marR="30480" marT="30480" marB="30480">
                    <a:lnL>
                      <a:noFill/>
                    </a:lnL>
                    <a:lnR>
                      <a:noFill/>
                    </a:lnR>
                    <a:lnT>
                      <a:noFill/>
                    </a:lnT>
                    <a:lnB>
                      <a:noFill/>
                    </a:lnB>
                    <a:solidFill>
                      <a:srgbClr val="F8F9FA"/>
                    </a:solidFill>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00"/>
                </a:solidFill>
                <a:effectLst/>
                <a:latin typeface="Kalpurush" pitchFamily="2" charset="0"/>
                <a:ea typeface="Times New Roman" pitchFamily="18" charset="0"/>
                <a:cs typeface="Kalpurush" pitchFamily="2" charset="0"/>
              </a:rPr>
              <a:t>বিহারীলাল চক্রবর্তী</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0"/>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n-IN" sz="2800" b="1"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বিহারীলাল চক্রবর্তী</a:t>
            </a:r>
            <a:r>
              <a:rPr kumimoji="0" lang="en-US" sz="2800" b="0" i="0" u="none" strike="noStrike" cap="none" normalizeH="0" baseline="0" dirty="0" smtClean="0">
                <a:ln>
                  <a:noFill/>
                </a:ln>
                <a:solidFill>
                  <a:srgbClr val="202122"/>
                </a:solidFill>
                <a:effectLst/>
                <a:latin typeface="Calibri"/>
                <a:ea typeface="Times New Roman" pitchFamily="18" charset="0"/>
                <a:cs typeface="Arial" pitchFamily="34" charset="0"/>
              </a:rPr>
              <a:t> </a:t>
            </a:r>
            <a:r>
              <a:rPr kumimoji="0" lang="bn-IN" sz="28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(২১ মে</a:t>
            </a:r>
            <a:r>
              <a:rPr kumimoji="0" lang="en-US" sz="28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a:t>
            </a:r>
            <a:r>
              <a:rPr kumimoji="0" lang="bn-IN" sz="28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১৮৩৫ - ২৪ মে</a:t>
            </a:r>
            <a:r>
              <a:rPr kumimoji="0" lang="en-US" sz="28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a:t>
            </a:r>
            <a:r>
              <a:rPr kumimoji="0" lang="bn-IN" sz="28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১৮৯৪) বাংলা ভাষার কবি। বাংলা সাহিত্যের প্রথম গীতি-কবি হিসেবে তিনি সুপরিচিত।</a:t>
            </a:r>
            <a:r>
              <a:rPr kumimoji="0" lang="en-US" sz="2800" b="0" i="0" u="none" strike="noStrike" cap="none" normalizeH="0" baseline="0" dirty="0" smtClean="0">
                <a:ln>
                  <a:noFill/>
                </a:ln>
                <a:solidFill>
                  <a:srgbClr val="202122"/>
                </a:solidFill>
                <a:effectLst/>
                <a:latin typeface="Calibri"/>
                <a:ea typeface="Times New Roman" pitchFamily="18" charset="0"/>
                <a:cs typeface="Arial" pitchFamily="34" charset="0"/>
              </a:rPr>
              <a:t> </a:t>
            </a:r>
            <a:r>
              <a:rPr kumimoji="0" lang="bn-IN" sz="2800" b="0" i="0" u="none" strike="noStrike" cap="none" normalizeH="0" baseline="0" dirty="0" smtClean="0">
                <a:ln>
                  <a:noFill/>
                </a:ln>
                <a:solidFill>
                  <a:srgbClr val="3366CC"/>
                </a:solidFill>
                <a:effectLst/>
                <a:latin typeface="Kalpurush" pitchFamily="2" charset="0"/>
                <a:ea typeface="Times New Roman" pitchFamily="18" charset="0"/>
                <a:cs typeface="Kalpurush" pitchFamily="2" charset="0"/>
                <a:hlinkClick r:id="rId2" tooltip="রবীন্দ্রনাথ"/>
              </a:rPr>
              <a:t>রবীন্দ্রনাথ</a:t>
            </a:r>
            <a:r>
              <a:rPr kumimoji="0" lang="en-US" sz="2800" b="0" i="0" u="none" strike="noStrike" cap="none" normalizeH="0" baseline="0" dirty="0" smtClean="0">
                <a:ln>
                  <a:noFill/>
                </a:ln>
                <a:solidFill>
                  <a:srgbClr val="202122"/>
                </a:solidFill>
                <a:effectLst/>
                <a:latin typeface="Calibri"/>
                <a:ea typeface="Times New Roman" pitchFamily="18" charset="0"/>
                <a:cs typeface="Arial" pitchFamily="34" charset="0"/>
              </a:rPr>
              <a:t> </a:t>
            </a:r>
            <a:r>
              <a:rPr kumimoji="0" lang="bn-IN" sz="28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তাকে বাঙলা গীতি কাব্য-ধারার </a:t>
            </a:r>
            <a:r>
              <a:rPr kumimoji="0" lang="en-US" sz="28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a:t>
            </a:r>
            <a:r>
              <a:rPr kumimoji="0" lang="bn-IN" sz="28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ভোরের পাখি</a:t>
            </a:r>
            <a:r>
              <a:rPr kumimoji="0" lang="en-US" sz="28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a:t>
            </a:r>
            <a:r>
              <a:rPr kumimoji="0" lang="bn-IN" sz="28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বলে আখ্যায়িত করেন। তার সব কাব্যই বিশুদ্ধ গীতিকাব্য। মনোবীণার নিভৃত ঝংকারে তার কাব্যের সৃষ্টি। বাঙালি কবি মানসের বহির্মুখী দৃষ্টিকে অন্তর্মুখী করার ক্ষেত্রে তার অবদান অনস্বীকার্য।</a:t>
            </a:r>
            <a:r>
              <a:rPr kumimoji="0" lang="bn-IN" sz="2800" b="0" i="0" u="none" strike="noStrike" cap="none" normalizeH="0" baseline="30000" dirty="0" smtClean="0">
                <a:ln>
                  <a:noFill/>
                </a:ln>
                <a:solidFill>
                  <a:srgbClr val="3366CC"/>
                </a:solidFill>
                <a:effectLst/>
                <a:latin typeface="Kalpurush" pitchFamily="2" charset="0"/>
                <a:ea typeface="Times New Roman" pitchFamily="18" charset="0"/>
                <a:cs typeface="Kalpurush" pitchFamily="2" charset="0"/>
                <a:hlinkClick r:id="rId3"/>
              </a:rPr>
              <a:t>[১]</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bn-IN" sz="28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অতি অল্পকালের ভিতরে তিনি বাংলা কবিতার প্রচলিত ধারার পরিবর্তন ঘটিয়ে নিবিড় অনুভূতি প্রকাশের মাধ্যমে গীতিকবিতার ধারা চালু করেন। এ বিষয়ে তিনি সংস্কৃত ও ইংরেজি সাহিত্যের মাধ্যমে গভীরভাবে প্রভাবিত হন। বিহারীলাল তার কবিতায় ভাবের আধিক্যকে খুব বেশি গুরুত্ব দিয়েছেন। প্রকৃতি ও প্রেম</a:t>
            </a:r>
            <a:r>
              <a:rPr kumimoji="0" lang="en-US" sz="28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a:t>
            </a:r>
            <a:r>
              <a:rPr kumimoji="0" lang="bn-IN" sz="28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সংগীতের উপস্থিতি</a:t>
            </a:r>
            <a:r>
              <a:rPr kumimoji="0" lang="en-US" sz="28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a:t>
            </a:r>
            <a:r>
              <a:rPr kumimoji="0" lang="bn-IN" sz="28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সহজ-সরল ভাষা বিহারীলালের কবিতাকে দিয়েছে আলাদাধারার বৈশিষ্ট্য।</a:t>
            </a:r>
            <a:r>
              <a:rPr kumimoji="0" lang="bn-IN" sz="2800" b="0" i="0" u="none" strike="noStrike" cap="none" normalizeH="0" baseline="30000" dirty="0" smtClean="0">
                <a:ln>
                  <a:noFill/>
                </a:ln>
                <a:solidFill>
                  <a:srgbClr val="3366CC"/>
                </a:solidFill>
                <a:effectLst/>
                <a:latin typeface="Kalpurush" pitchFamily="2" charset="0"/>
                <a:ea typeface="Times New Roman" pitchFamily="18" charset="0"/>
                <a:cs typeface="Kalpurush" pitchFamily="2" charset="0"/>
                <a:hlinkClick r:id="rId3"/>
              </a:rPr>
              <a:t>[২]</a:t>
            </a:r>
            <a:endParaRPr kumimoji="0" lang="bn-IN"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0"/>
            <a:ext cx="8915400" cy="6001643"/>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n-IN" sz="3200" b="1" i="0" u="sng" strike="noStrike" cap="none" normalizeH="0" baseline="0" dirty="0" smtClean="0">
                <a:ln>
                  <a:noFill/>
                </a:ln>
                <a:solidFill>
                  <a:srgbClr val="000000"/>
                </a:solidFill>
                <a:effectLst/>
                <a:latin typeface="Kalpurush" pitchFamily="2" charset="0"/>
                <a:ea typeface="Times New Roman" pitchFamily="18" charset="0"/>
                <a:cs typeface="Kalpurush" pitchFamily="2" charset="0"/>
              </a:rPr>
              <a:t>কর্মজীবন</a:t>
            </a:r>
            <a:endParaRPr kumimoji="0" lang="bn-BD" sz="3200" b="1" i="0" u="sng" strike="noStrike" cap="none" normalizeH="0" baseline="0" dirty="0" smtClean="0">
              <a:ln>
                <a:noFill/>
              </a:ln>
              <a:solidFill>
                <a:srgbClr val="000000"/>
              </a:solidFill>
              <a:effectLst/>
              <a:latin typeface="Kalpurush" pitchFamily="2" charset="0"/>
              <a:ea typeface="Times New Roman" pitchFamily="18" charset="0"/>
              <a:cs typeface="Kalpurush" pitchFamily="2"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bn-IN" sz="3200" b="1" i="0" u="sng" strike="noStrike" cap="none" normalizeH="0" baseline="0" dirty="0" smtClean="0">
              <a:ln>
                <a:noFill/>
              </a:ln>
              <a:solidFill>
                <a:srgbClr val="202122"/>
              </a:solidFill>
              <a:effectLst/>
              <a:latin typeface="Kalpurush" pitchFamily="2" charset="0"/>
              <a:ea typeface="Times New Roman" pitchFamily="18" charset="0"/>
              <a:cs typeface="Kalpurush"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bn-IN"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বিহারীলাল এর প্রথম প্রকাশিত গ্রন্থ হল "স্বপ্নদর্শন"(১৮৫৮)। তার রচনাবলীর মধ্যে "</a:t>
            </a:r>
            <a:r>
              <a:rPr kumimoji="0" lang="bn-IN" sz="3200" b="0" i="1"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স্বপ্নদর্শন" (১৮৫৮)</a:t>
            </a:r>
            <a:r>
              <a:rPr kumimoji="0" lang="en-US"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a:t>
            </a:r>
            <a:r>
              <a:rPr kumimoji="0" lang="bn-IN" sz="3200" b="0" i="1"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সঙ্গীত শতক"</a:t>
            </a:r>
            <a:r>
              <a:rPr kumimoji="0" lang="en-US" sz="3200" b="0" i="0" u="none" strike="noStrike" cap="none" normalizeH="0" baseline="0" dirty="0" smtClean="0">
                <a:ln>
                  <a:noFill/>
                </a:ln>
                <a:solidFill>
                  <a:srgbClr val="202122"/>
                </a:solidFill>
                <a:effectLst/>
                <a:latin typeface="Arial" pitchFamily="34" charset="0"/>
                <a:ea typeface="Times New Roman" pitchFamily="18" charset="0"/>
                <a:cs typeface="Kalpurush" pitchFamily="2" charset="0"/>
              </a:rPr>
              <a:t> </a:t>
            </a:r>
            <a:r>
              <a:rPr kumimoji="0" lang="bn-IN"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(১৮৬২)</a:t>
            </a:r>
            <a:r>
              <a:rPr kumimoji="0" lang="en-US"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a:t>
            </a:r>
            <a:r>
              <a:rPr kumimoji="0" lang="bn-IN" sz="3200" b="0" i="1"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বঙ্গসুন্দরী"</a:t>
            </a:r>
            <a:r>
              <a:rPr kumimoji="0" lang="en-US" sz="3200" b="0" i="0" u="none" strike="noStrike" cap="none" normalizeH="0" baseline="0" dirty="0" smtClean="0">
                <a:ln>
                  <a:noFill/>
                </a:ln>
                <a:solidFill>
                  <a:srgbClr val="202122"/>
                </a:solidFill>
                <a:effectLst/>
                <a:latin typeface="Arial" pitchFamily="34" charset="0"/>
                <a:ea typeface="Times New Roman" pitchFamily="18" charset="0"/>
                <a:cs typeface="Kalpurush" pitchFamily="2" charset="0"/>
              </a:rPr>
              <a:t> </a:t>
            </a:r>
            <a:r>
              <a:rPr kumimoji="0" lang="bn-IN"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(১৮৭০)</a:t>
            </a:r>
            <a:r>
              <a:rPr kumimoji="0" lang="en-US"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a:t>
            </a:r>
            <a:r>
              <a:rPr kumimoji="0" lang="bn-IN" sz="3200" b="0" i="1"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নিসর্গসন্দর্শন</a:t>
            </a:r>
            <a:r>
              <a:rPr kumimoji="0" lang="en-US" sz="3200" b="0" i="0" u="none" strike="noStrike" cap="none" normalizeH="0" baseline="0" dirty="0" smtClean="0">
                <a:ln>
                  <a:noFill/>
                </a:ln>
                <a:solidFill>
                  <a:srgbClr val="202122"/>
                </a:solidFill>
                <a:effectLst/>
                <a:latin typeface="Arial" pitchFamily="34" charset="0"/>
                <a:ea typeface="Times New Roman" pitchFamily="18" charset="0"/>
                <a:cs typeface="Kalpurush" pitchFamily="2" charset="0"/>
              </a:rPr>
              <a:t> </a:t>
            </a:r>
            <a:r>
              <a:rPr kumimoji="0" lang="bn-IN"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"(১৮৭০)</a:t>
            </a:r>
            <a:r>
              <a:rPr kumimoji="0" lang="en-US"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a:t>
            </a:r>
            <a:r>
              <a:rPr kumimoji="0" lang="bn-IN" sz="3200" b="0" i="1"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বন্ধুবিয়োগ</a:t>
            </a:r>
            <a:r>
              <a:rPr kumimoji="0" lang="en-US" sz="3200" b="0" i="0" u="none" strike="noStrike" cap="none" normalizeH="0" baseline="0" dirty="0" smtClean="0">
                <a:ln>
                  <a:noFill/>
                </a:ln>
                <a:solidFill>
                  <a:srgbClr val="202122"/>
                </a:solidFill>
                <a:effectLst/>
                <a:latin typeface="Arial" pitchFamily="34" charset="0"/>
                <a:ea typeface="Times New Roman" pitchFamily="18" charset="0"/>
                <a:cs typeface="Kalpurush" pitchFamily="2" charset="0"/>
              </a:rPr>
              <a:t> </a:t>
            </a:r>
            <a:r>
              <a:rPr kumimoji="0" lang="bn-IN"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"(১৮৭০)</a:t>
            </a:r>
            <a:r>
              <a:rPr kumimoji="0" lang="en-US"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a:t>
            </a:r>
            <a:r>
              <a:rPr kumimoji="0" lang="bn-IN" sz="3200" b="0" i="1"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প্রেম প্রবাহিনী"</a:t>
            </a:r>
            <a:r>
              <a:rPr kumimoji="0" lang="en-US" sz="3200" b="0" i="0" u="none" strike="noStrike" cap="none" normalizeH="0" baseline="0" dirty="0" smtClean="0">
                <a:ln>
                  <a:noFill/>
                </a:ln>
                <a:solidFill>
                  <a:srgbClr val="202122"/>
                </a:solidFill>
                <a:effectLst/>
                <a:latin typeface="Arial" pitchFamily="34" charset="0"/>
                <a:ea typeface="Times New Roman" pitchFamily="18" charset="0"/>
                <a:cs typeface="Kalpurush" pitchFamily="2" charset="0"/>
              </a:rPr>
              <a:t> </a:t>
            </a:r>
            <a:r>
              <a:rPr kumimoji="0" lang="bn-IN"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(১৮৭০)</a:t>
            </a:r>
            <a:r>
              <a:rPr kumimoji="0" lang="en-US"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a:t>
            </a:r>
            <a:r>
              <a:rPr kumimoji="0" lang="bn-IN" sz="3200" b="0" i="1"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সারদামঙ্গল</a:t>
            </a:r>
            <a:r>
              <a:rPr kumimoji="0" lang="en-US" sz="3200" b="0" i="0" u="none" strike="noStrike" cap="none" normalizeH="0" baseline="0" dirty="0" smtClean="0">
                <a:ln>
                  <a:noFill/>
                </a:ln>
                <a:solidFill>
                  <a:srgbClr val="202122"/>
                </a:solidFill>
                <a:effectLst/>
                <a:latin typeface="Arial" pitchFamily="34" charset="0"/>
                <a:ea typeface="Times New Roman" pitchFamily="18" charset="0"/>
                <a:cs typeface="Kalpurush" pitchFamily="2" charset="0"/>
              </a:rPr>
              <a:t> </a:t>
            </a:r>
            <a:r>
              <a:rPr kumimoji="0" lang="bn-IN"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"(১৮৭৯)</a:t>
            </a:r>
            <a:r>
              <a:rPr kumimoji="0" lang="en-US"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 </a:t>
            </a:r>
            <a:r>
              <a:rPr kumimoji="0" lang="bn-IN"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দেবরানী" (১৮৮২)</a:t>
            </a:r>
            <a:r>
              <a:rPr kumimoji="0" lang="en-US" sz="3200" b="0" i="1"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a:t>
            </a:r>
            <a:r>
              <a:rPr kumimoji="0" lang="en-US" sz="3200" b="0" i="0" u="none" strike="noStrike" cap="none" normalizeH="0" baseline="0" dirty="0" smtClean="0">
                <a:ln>
                  <a:noFill/>
                </a:ln>
                <a:solidFill>
                  <a:srgbClr val="202122"/>
                </a:solidFill>
                <a:effectLst/>
                <a:latin typeface="Arial" pitchFamily="34" charset="0"/>
                <a:ea typeface="Times New Roman" pitchFamily="18" charset="0"/>
                <a:cs typeface="Kalpurush" pitchFamily="2" charset="0"/>
              </a:rPr>
              <a:t> </a:t>
            </a:r>
            <a:r>
              <a:rPr kumimoji="0" lang="bn-IN"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a:t>
            </a:r>
            <a:r>
              <a:rPr kumimoji="0" lang="bn-IN" sz="3200" b="0" i="1"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বাউলবিংশতি" (১৮৮৭)</a:t>
            </a:r>
            <a:r>
              <a:rPr kumimoji="0" lang="en-US" sz="3200" b="0" i="1"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a:t>
            </a:r>
            <a:r>
              <a:rPr kumimoji="0" lang="bn-IN" sz="3200" b="0" i="1"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সাধের আসন"</a:t>
            </a:r>
            <a:r>
              <a:rPr kumimoji="0" lang="en-US" sz="3200" b="0" i="0" u="none" strike="noStrike" cap="none" normalizeH="0" baseline="0" dirty="0" smtClean="0">
                <a:ln>
                  <a:noFill/>
                </a:ln>
                <a:solidFill>
                  <a:srgbClr val="202122"/>
                </a:solidFill>
                <a:effectLst/>
                <a:latin typeface="Arial" pitchFamily="34" charset="0"/>
                <a:ea typeface="Times New Roman" pitchFamily="18" charset="0"/>
                <a:cs typeface="Kalpurush" pitchFamily="2" charset="0"/>
              </a:rPr>
              <a:t> </a:t>
            </a:r>
            <a:r>
              <a:rPr kumimoji="0" lang="bn-IN"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(১৮৮৯)</a:t>
            </a:r>
            <a:r>
              <a:rPr kumimoji="0" lang="en-US"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 </a:t>
            </a:r>
            <a:r>
              <a:rPr kumimoji="0" lang="bn-IN"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ধূূমকেতু "(১৮৯৯) ইত্যাদি উল্লেখযোগ্য। তিনি "পূর্ণিমা" (১২৬৫ বঙ্গাব্দ)</a:t>
            </a:r>
            <a:r>
              <a:rPr kumimoji="0" lang="en-US"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a:t>
            </a:r>
            <a:r>
              <a:rPr kumimoji="0" lang="bn-IN"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সাহিত্য সংক্রান্তি"(১৮০৬)</a:t>
            </a:r>
            <a:r>
              <a:rPr kumimoji="0" lang="en-US"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a:t>
            </a:r>
            <a:r>
              <a:rPr kumimoji="0" lang="bn-IN"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অবোধবন্ধু "(১৮৬৩)ইত্যাদি তার সম্পাদিত পত্রিকা। সাহিত্য পত্রিকার সম্পাদক হিসেবেও তিনি যোগ্যতার পরিচয় দিয়েছেন।</a:t>
            </a:r>
            <a:r>
              <a:rPr kumimoji="0" lang="en-US" sz="32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0"/>
            <a:ext cx="89154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n-IN" sz="4000" b="1" i="1"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"সারদামঙ্গল</a:t>
            </a:r>
            <a:r>
              <a:rPr kumimoji="0" lang="en-US" sz="4000" b="1" i="0" u="none" strike="noStrike" cap="none" normalizeH="0" baseline="0" dirty="0" smtClean="0">
                <a:ln>
                  <a:noFill/>
                </a:ln>
                <a:solidFill>
                  <a:srgbClr val="202122"/>
                </a:solidFill>
                <a:effectLst/>
                <a:latin typeface="Calibri"/>
                <a:ea typeface="Times New Roman" pitchFamily="18" charset="0"/>
                <a:cs typeface="Arial" pitchFamily="34" charset="0"/>
              </a:rPr>
              <a:t> </a:t>
            </a:r>
            <a:r>
              <a:rPr kumimoji="0" lang="bn-IN" sz="4000" b="1"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a:t>
            </a:r>
            <a:r>
              <a:rPr kumimoji="0" lang="bn-IN" sz="40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কবি বিহারীলাল চক্রবর্তীর শ্রেষ্ঠ কাব্য। আখ্যানকাব্য হলেও এর আখ্যানবস্তু সামান্যই। মূলত গীতিকবিতাধর্মী কাব্য এটি।</a:t>
            </a:r>
            <a:r>
              <a:rPr kumimoji="0" lang="en-US" sz="4000" b="0" i="0" u="none" strike="noStrike" cap="none" normalizeH="0" baseline="0" dirty="0" smtClean="0">
                <a:ln>
                  <a:noFill/>
                </a:ln>
                <a:solidFill>
                  <a:srgbClr val="202122"/>
                </a:solidFill>
                <a:effectLst/>
                <a:latin typeface="Calibri"/>
                <a:ea typeface="Times New Roman" pitchFamily="18" charset="0"/>
                <a:cs typeface="Arial" pitchFamily="34" charset="0"/>
              </a:rPr>
              <a:t> </a:t>
            </a:r>
            <a:r>
              <a:rPr kumimoji="0" lang="bn-IN" sz="4000" b="0" i="0" u="none" strike="noStrike" cap="none" normalizeH="0" baseline="0" dirty="0" smtClean="0">
                <a:ln>
                  <a:noFill/>
                </a:ln>
                <a:solidFill>
                  <a:srgbClr val="3366CC"/>
                </a:solidFill>
                <a:effectLst/>
                <a:latin typeface="Kalpurush" pitchFamily="2" charset="0"/>
                <a:ea typeface="Times New Roman" pitchFamily="18" charset="0"/>
                <a:cs typeface="Kalpurush" pitchFamily="2" charset="0"/>
                <a:hlinkClick r:id="rId2" tooltip="রবীন্দ্রনাথ ঠাকুর"/>
              </a:rPr>
              <a:t>রবীন্দ্রনাথ ঠাকুর</a:t>
            </a:r>
            <a:r>
              <a:rPr kumimoji="0" lang="en-US" sz="4000" b="0" i="0" u="none" strike="noStrike" cap="none" normalizeH="0" baseline="0" dirty="0" smtClean="0">
                <a:ln>
                  <a:noFill/>
                </a:ln>
                <a:solidFill>
                  <a:srgbClr val="202122"/>
                </a:solidFill>
                <a:effectLst/>
                <a:latin typeface="Calibri"/>
                <a:ea typeface="Times New Roman" pitchFamily="18" charset="0"/>
                <a:cs typeface="Arial" pitchFamily="34" charset="0"/>
              </a:rPr>
              <a:t> </a:t>
            </a:r>
            <a:r>
              <a:rPr kumimoji="0" lang="bn-IN" sz="40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এই কাব্য সম্পর্কে লিখেছেন</a:t>
            </a:r>
            <a:r>
              <a:rPr kumimoji="0" lang="en-US" sz="40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a:t>
            </a:r>
            <a:r>
              <a:rPr kumimoji="0" lang="en-US" sz="4000" b="0" i="0" u="none" strike="noStrike" cap="none" normalizeH="0" baseline="0" dirty="0" smtClean="0">
                <a:ln>
                  <a:noFill/>
                </a:ln>
                <a:solidFill>
                  <a:srgbClr val="202122"/>
                </a:solidFill>
                <a:effectLst/>
                <a:latin typeface="Calibri"/>
                <a:ea typeface="Times New Roman" pitchFamily="18" charset="0"/>
                <a:cs typeface="Kalpurush" pitchFamily="2" charset="0"/>
              </a:rPr>
              <a:t>“</a:t>
            </a:r>
            <a:r>
              <a:rPr kumimoji="0" lang="bn-IN" sz="40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সূর্যাস্ত কালের সুবর্ণমণ্ডিত মেঘমালার মত সারদামঙ্গলের সোনার শ্লোকগুলি বিবিধরূপের আভাস দেয়। কিন্তু কোন রূপকে স্থায়ীভাবে ধারণ করিয়া রাখে না। অথচ সুদূর সৌন্দর্য স্বর্গ হইতে একটি অপূর্ণ পূরবী রাগিণী প্রবাহিত হইয়া অন্তরাত্মাকে ব্যাকুল করিয়া তুলিতে থাকে।</a:t>
            </a:r>
            <a:r>
              <a:rPr kumimoji="0" lang="en-US" sz="4000" b="0" i="0" u="none" strike="noStrike" cap="none" normalizeH="0" baseline="0" dirty="0" smtClean="0">
                <a:ln>
                  <a:noFill/>
                </a:ln>
                <a:solidFill>
                  <a:srgbClr val="202122"/>
                </a:solidFill>
                <a:effectLst/>
                <a:latin typeface="Calibri"/>
                <a:ea typeface="Times New Roman" pitchFamily="18" charset="0"/>
                <a:cs typeface="Kalpurush" pitchFamily="2" charset="0"/>
              </a:rPr>
              <a:t>”</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58</Words>
  <Application>Microsoft Office PowerPoint</Application>
  <PresentationFormat>On-screen Show (4:3)</PresentationFormat>
  <Paragraphs>19</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3RE SEM, CC-7 AM</vt:lpstr>
      <vt:lpstr>সারদামঙ্গল</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3RE SEM, CC-7 AM</dc:title>
  <dc:creator>admin</dc:creator>
  <cp:lastModifiedBy>admin</cp:lastModifiedBy>
  <cp:revision>8</cp:revision>
  <dcterms:created xsi:type="dcterms:W3CDTF">2022-12-28T06:38:15Z</dcterms:created>
  <dcterms:modified xsi:type="dcterms:W3CDTF">2022-12-28T07:17:10Z</dcterms:modified>
</cp:coreProperties>
</file>